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9"/>
  </p:notesMasterIdLst>
  <p:sldIdLst>
    <p:sldId id="311" r:id="rId2"/>
    <p:sldId id="288" r:id="rId3"/>
    <p:sldId id="314" r:id="rId4"/>
    <p:sldId id="316" r:id="rId5"/>
    <p:sldId id="312" r:id="rId6"/>
    <p:sldId id="328" r:id="rId7"/>
    <p:sldId id="318" r:id="rId8"/>
    <p:sldId id="319" r:id="rId9"/>
    <p:sldId id="320" r:id="rId10"/>
    <p:sldId id="346" r:id="rId11"/>
    <p:sldId id="321" r:id="rId12"/>
    <p:sldId id="336" r:id="rId13"/>
    <p:sldId id="322" r:id="rId14"/>
    <p:sldId id="323" r:id="rId15"/>
    <p:sldId id="324" r:id="rId16"/>
    <p:sldId id="326" r:id="rId17"/>
    <p:sldId id="325" r:id="rId18"/>
    <p:sldId id="327" r:id="rId19"/>
    <p:sldId id="329" r:id="rId20"/>
    <p:sldId id="330" r:id="rId21"/>
    <p:sldId id="331" r:id="rId22"/>
    <p:sldId id="333" r:id="rId23"/>
    <p:sldId id="332" r:id="rId24"/>
    <p:sldId id="335" r:id="rId25"/>
    <p:sldId id="334" r:id="rId26"/>
    <p:sldId id="354" r:id="rId27"/>
    <p:sldId id="355" r:id="rId28"/>
    <p:sldId id="357" r:id="rId29"/>
    <p:sldId id="356" r:id="rId30"/>
    <p:sldId id="358" r:id="rId31"/>
    <p:sldId id="359" r:id="rId32"/>
    <p:sldId id="339" r:id="rId33"/>
    <p:sldId id="340" r:id="rId34"/>
    <p:sldId id="341" r:id="rId35"/>
    <p:sldId id="342" r:id="rId36"/>
    <p:sldId id="343" r:id="rId37"/>
    <p:sldId id="344" r:id="rId38"/>
    <p:sldId id="348" r:id="rId39"/>
    <p:sldId id="349" r:id="rId40"/>
    <p:sldId id="350" r:id="rId41"/>
    <p:sldId id="351" r:id="rId42"/>
    <p:sldId id="352" r:id="rId43"/>
    <p:sldId id="353" r:id="rId44"/>
    <p:sldId id="317" r:id="rId45"/>
    <p:sldId id="337" r:id="rId46"/>
    <p:sldId id="338" r:id="rId47"/>
    <p:sldId id="347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cobene Gaspare" initials="RG" lastIdx="3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45" autoAdjust="0"/>
    <p:restoredTop sz="86151" autoAdjust="0"/>
  </p:normalViewPr>
  <p:slideViewPr>
    <p:cSldViewPr snapToGrid="0" snapToObjects="1">
      <p:cViewPr>
        <p:scale>
          <a:sx n="125" d="100"/>
          <a:sy n="125" d="100"/>
        </p:scale>
        <p:origin x="1048" y="-1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425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4" d="100"/>
          <a:sy n="74" d="100"/>
        </p:scale>
        <p:origin x="315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C7247-C3DA-4B1B-BCAA-E9308B4A9CD3}" type="datetimeFigureOut">
              <a:rPr lang="en-GB" smtClean="0"/>
              <a:t>18/06/2019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A56FE-B2E8-4285-8F31-2AEEB8EA39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43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The IF </a:t>
            </a:r>
            <a:r>
              <a:rPr lang="it-IT" baseline="0" dirty="0" err="1"/>
              <a:t>is</a:t>
            </a:r>
            <a:r>
              <a:rPr lang="it-IT" baseline="0" dirty="0"/>
              <a:t> </a:t>
            </a:r>
            <a:r>
              <a:rPr lang="it-IT" baseline="0" dirty="0" err="1"/>
              <a:t>not</a:t>
            </a:r>
            <a:r>
              <a:rPr lang="it-IT" baseline="0" dirty="0"/>
              <a:t> an </a:t>
            </a:r>
            <a:r>
              <a:rPr lang="it-IT" baseline="0" dirty="0" err="1"/>
              <a:t>evil</a:t>
            </a:r>
            <a:endParaRPr lang="it-IT" baseline="0" dirty="0"/>
          </a:p>
          <a:p>
            <a:pPr marL="171450" indent="-171450">
              <a:buFontTx/>
              <a:buChar char="-"/>
            </a:pPr>
            <a:r>
              <a:rPr lang="it-IT" baseline="0" dirty="0"/>
              <a:t>The use of IF </a:t>
            </a:r>
            <a:r>
              <a:rPr lang="it-IT" baseline="0" dirty="0" err="1"/>
              <a:t>without</a:t>
            </a:r>
            <a:r>
              <a:rPr lang="it-IT" baseline="0" dirty="0"/>
              <a:t> </a:t>
            </a:r>
            <a:r>
              <a:rPr lang="it-IT" baseline="0" dirty="0" err="1"/>
              <a:t>thinking</a:t>
            </a:r>
            <a:r>
              <a:rPr lang="it-IT" baseline="0" dirty="0"/>
              <a:t> </a:t>
            </a:r>
            <a:r>
              <a:rPr lang="it-IT" baseline="0" dirty="0" err="1"/>
              <a:t>about</a:t>
            </a:r>
            <a:r>
              <a:rPr lang="it-IT" baseline="0" dirty="0"/>
              <a:t> a </a:t>
            </a:r>
            <a:r>
              <a:rPr lang="it-IT" baseline="0" dirty="0" err="1"/>
              <a:t>different</a:t>
            </a:r>
            <a:r>
              <a:rPr lang="it-IT" baseline="0" dirty="0"/>
              <a:t> and </a:t>
            </a:r>
            <a:r>
              <a:rPr lang="it-IT" baseline="0" dirty="0" err="1"/>
              <a:t>possible</a:t>
            </a:r>
            <a:r>
              <a:rPr lang="it-IT" baseline="0" dirty="0"/>
              <a:t> </a:t>
            </a:r>
            <a:r>
              <a:rPr lang="it-IT" baseline="0" dirty="0" err="1"/>
              <a:t>solution</a:t>
            </a:r>
            <a:r>
              <a:rPr lang="it-IT" baseline="0" dirty="0"/>
              <a:t> </a:t>
            </a:r>
            <a:r>
              <a:rPr lang="it-IT" baseline="0" dirty="0" err="1"/>
              <a:t>is</a:t>
            </a:r>
            <a:r>
              <a:rPr lang="it-IT" baseline="0" dirty="0"/>
              <a:t> the </a:t>
            </a:r>
            <a:r>
              <a:rPr lang="it-IT" baseline="0" dirty="0" err="1"/>
              <a:t>error</a:t>
            </a:r>
            <a:endParaRPr lang="it-IT" baseline="0" dirty="0"/>
          </a:p>
          <a:p>
            <a:pPr marL="171450" indent="-171450">
              <a:buFontTx/>
              <a:buChar char="-"/>
            </a:pPr>
            <a:r>
              <a:rPr lang="it-IT" dirty="0" err="1"/>
              <a:t>Let</a:t>
            </a:r>
            <a:r>
              <a:rPr lang="it-IT" baseline="0" dirty="0"/>
              <a:t> me show some </a:t>
            </a:r>
            <a:r>
              <a:rPr lang="it-IT" baseline="0" dirty="0" err="1"/>
              <a:t>examples</a:t>
            </a:r>
            <a:r>
              <a:rPr lang="it-IT" baseline="0" dirty="0"/>
              <a:t> </a:t>
            </a:r>
            <a:r>
              <a:rPr lang="it-IT" baseline="0" dirty="0" err="1"/>
              <a:t>present</a:t>
            </a:r>
            <a:r>
              <a:rPr lang="it-IT" baseline="0" dirty="0"/>
              <a:t> in YNAP code base in </a:t>
            </a:r>
            <a:r>
              <a:rPr lang="it-IT" baseline="0" dirty="0" err="1"/>
              <a:t>order</a:t>
            </a:r>
            <a:r>
              <a:rPr lang="it-IT" baseline="0" dirty="0"/>
              <a:t> to </a:t>
            </a:r>
            <a:r>
              <a:rPr lang="it-IT" baseline="0" dirty="0" err="1"/>
              <a:t>understand</a:t>
            </a:r>
            <a:r>
              <a:rPr lang="it-IT" baseline="0" dirty="0"/>
              <a:t> the </a:t>
            </a:r>
            <a:r>
              <a:rPr lang="it-IT" baseline="0" dirty="0" err="1"/>
              <a:t>reason</a:t>
            </a:r>
            <a:r>
              <a:rPr lang="it-IT" baseline="0" dirty="0"/>
              <a:t> </a:t>
            </a:r>
            <a:r>
              <a:rPr lang="it-IT" baseline="0" dirty="0" err="1"/>
              <a:t>why</a:t>
            </a:r>
            <a:r>
              <a:rPr lang="it-IT" baseline="0" dirty="0"/>
              <a:t> </a:t>
            </a:r>
            <a:r>
              <a:rPr lang="it-IT" baseline="0" dirty="0" err="1"/>
              <a:t>wrong</a:t>
            </a:r>
            <a:r>
              <a:rPr lang="it-IT" baseline="0" dirty="0"/>
              <a:t> use of IF </a:t>
            </a:r>
            <a:r>
              <a:rPr lang="it-IT" baseline="0" dirty="0" err="1"/>
              <a:t>is</a:t>
            </a:r>
            <a:r>
              <a:rPr lang="it-IT" baseline="0" dirty="0"/>
              <a:t> </a:t>
            </a:r>
            <a:r>
              <a:rPr lang="it-IT" baseline="0" dirty="0" err="1"/>
              <a:t>evil</a:t>
            </a:r>
            <a:endParaRPr lang="it-IT" baseline="0" dirty="0"/>
          </a:p>
          <a:p>
            <a:pPr marL="171450" indent="-171450">
              <a:buFontTx/>
              <a:buChar char="-"/>
            </a:pP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5339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6064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- </a:t>
            </a:r>
            <a:r>
              <a:rPr lang="it-IT" dirty="0" err="1"/>
              <a:t>Sometimes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</a:t>
            </a:r>
            <a:r>
              <a:rPr lang="it-IT" dirty="0" err="1"/>
              <a:t>return</a:t>
            </a:r>
            <a:r>
              <a:rPr lang="it-IT" dirty="0"/>
              <a:t> </a:t>
            </a:r>
            <a:r>
              <a:rPr lang="it-IT" dirty="0" err="1"/>
              <a:t>null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2088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4459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2835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101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275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460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2413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1947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19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YOOX </a:t>
            </a:r>
            <a:r>
              <a:rPr lang="it-IT" baseline="0" dirty="0" err="1"/>
              <a:t>Android</a:t>
            </a:r>
            <a:r>
              <a:rPr lang="it-IT" baseline="0" dirty="0"/>
              <a:t> </a:t>
            </a:r>
            <a:r>
              <a:rPr lang="it-IT" baseline="0" dirty="0" err="1"/>
              <a:t>app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481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799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8121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327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2516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6355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3662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362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9266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71939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7576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YNSDK iOS Mobile </a:t>
            </a:r>
            <a:r>
              <a:rPr lang="it-IT" baseline="0" dirty="0" err="1"/>
              <a:t>framework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723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1257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171848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93764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2260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89898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6829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00668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9643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64759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446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WCS </a:t>
            </a:r>
            <a:r>
              <a:rPr lang="it-IT" baseline="0" dirty="0" err="1"/>
              <a:t>platform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62833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99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718715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71559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32561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168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YNSDK iOS Mobile </a:t>
            </a:r>
            <a:r>
              <a:rPr lang="it-IT" baseline="0" dirty="0" err="1"/>
              <a:t>framework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13654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YNSDK iOS Mobile </a:t>
            </a:r>
            <a:r>
              <a:rPr lang="it-IT" baseline="0" dirty="0" err="1"/>
              <a:t>framework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4816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YNSDK iOS Mobile </a:t>
            </a:r>
            <a:r>
              <a:rPr lang="it-IT" baseline="0" dirty="0" err="1"/>
              <a:t>framework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45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243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949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dirty="0" err="1"/>
              <a:t>Every</a:t>
            </a:r>
            <a:r>
              <a:rPr lang="it-IT" baseline="0" dirty="0"/>
              <a:t> time </a:t>
            </a:r>
            <a:r>
              <a:rPr lang="it-IT" baseline="0" dirty="0" err="1"/>
              <a:t>we</a:t>
            </a:r>
            <a:r>
              <a:rPr lang="it-IT" baseline="0" dirty="0"/>
              <a:t> call </a:t>
            </a:r>
            <a:r>
              <a:rPr lang="it-IT" baseline="0" dirty="0" err="1"/>
              <a:t>getInstance</a:t>
            </a:r>
            <a:r>
              <a:rPr lang="it-IT" baseline="0" dirty="0"/>
              <a:t> </a:t>
            </a:r>
            <a:r>
              <a:rPr lang="it-IT" baseline="0" dirty="0" err="1"/>
              <a:t>method</a:t>
            </a:r>
            <a:r>
              <a:rPr lang="it-IT" baseline="0" dirty="0"/>
              <a:t> </a:t>
            </a:r>
            <a:r>
              <a:rPr lang="it-IT" baseline="0" dirty="0" err="1"/>
              <a:t>we</a:t>
            </a:r>
            <a:r>
              <a:rPr lang="it-IT" baseline="0" dirty="0"/>
              <a:t> </a:t>
            </a:r>
            <a:r>
              <a:rPr lang="it-IT" baseline="0" dirty="0" err="1"/>
              <a:t>perform</a:t>
            </a:r>
            <a:r>
              <a:rPr lang="it-IT" baseline="0" dirty="0"/>
              <a:t> an IF statement</a:t>
            </a:r>
          </a:p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46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925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219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1079047"/>
            <a:ext cx="8401246" cy="540702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200" b="0" i="0" baseline="0">
                <a:latin typeface="Chronicle Display Light"/>
              </a:defRPr>
            </a:lvl1pPr>
          </a:lstStyle>
          <a:p>
            <a:pPr lvl="0"/>
            <a:r>
              <a:rPr lang="en-GB" dirty="0"/>
              <a:t>Sub-title</a:t>
            </a:r>
          </a:p>
        </p:txBody>
      </p:sp>
    </p:spTree>
    <p:extLst>
      <p:ext uri="{BB962C8B-B14F-4D97-AF65-F5344CB8AC3E}">
        <p14:creationId xmlns:p14="http://schemas.microsoft.com/office/powerpoint/2010/main" val="2126981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/>
              <a:t>Heading – images only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5999668" y="1628775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5999668" y="3612151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47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/>
              <a:t>Heading – images and text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764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/>
              <a:t>Heading – chart and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3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566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/>
              <a:t>Heading – dot points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6072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pic>
        <p:nvPicPr>
          <p:cNvPr id="9" name="Picture 8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1744813"/>
            <a:ext cx="2603500" cy="126320"/>
          </a:xfrm>
          <a:prstGeom prst="rect">
            <a:avLst/>
          </a:prstGeom>
        </p:spPr>
      </p:pic>
      <p:pic>
        <p:nvPicPr>
          <p:cNvPr id="10" name="Picture 9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1744813"/>
            <a:ext cx="2603500" cy="126320"/>
          </a:xfrm>
          <a:prstGeom prst="rect">
            <a:avLst/>
          </a:prstGeom>
        </p:spPr>
      </p:pic>
      <p:pic>
        <p:nvPicPr>
          <p:cNvPr id="11" name="Picture 10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1744813"/>
            <a:ext cx="2603500" cy="126320"/>
          </a:xfrm>
          <a:prstGeom prst="rect">
            <a:avLst/>
          </a:prstGeom>
        </p:spPr>
      </p:pic>
      <p:pic>
        <p:nvPicPr>
          <p:cNvPr id="12" name="Picture 11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3776813"/>
            <a:ext cx="2603500" cy="126320"/>
          </a:xfrm>
          <a:prstGeom prst="rect">
            <a:avLst/>
          </a:prstGeom>
        </p:spPr>
      </p:pic>
      <p:pic>
        <p:nvPicPr>
          <p:cNvPr id="13" name="Picture 12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3776813"/>
            <a:ext cx="2603500" cy="126320"/>
          </a:xfrm>
          <a:prstGeom prst="rect">
            <a:avLst/>
          </a:prstGeom>
        </p:spPr>
      </p:pic>
      <p:pic>
        <p:nvPicPr>
          <p:cNvPr id="14" name="Picture 13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3776813"/>
            <a:ext cx="2603500" cy="126320"/>
          </a:xfrm>
          <a:prstGeom prst="rect">
            <a:avLst/>
          </a:prstGeom>
        </p:spPr>
      </p:pic>
      <p:pic>
        <p:nvPicPr>
          <p:cNvPr id="15" name="Picture 14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5779861"/>
            <a:ext cx="2603500" cy="126320"/>
          </a:xfrm>
          <a:prstGeom prst="rect">
            <a:avLst/>
          </a:prstGeom>
        </p:spPr>
      </p:pic>
      <p:pic>
        <p:nvPicPr>
          <p:cNvPr id="16" name="Picture 15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5779861"/>
            <a:ext cx="2603500" cy="126320"/>
          </a:xfrm>
          <a:prstGeom prst="rect">
            <a:avLst/>
          </a:prstGeom>
        </p:spPr>
      </p:pic>
      <p:pic>
        <p:nvPicPr>
          <p:cNvPr id="17" name="Picture 16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5779861"/>
            <a:ext cx="2603500" cy="126320"/>
          </a:xfrm>
          <a:prstGeom prst="rect">
            <a:avLst/>
          </a:prstGeom>
        </p:spPr>
      </p:pic>
      <p:sp>
        <p:nvSpPr>
          <p:cNvPr id="2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229626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1061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06072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229626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1061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17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729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YNAP_Powerpoint Presentation_CA_1.pdf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4" b="83028"/>
          <a:stretch/>
        </p:blipFill>
        <p:spPr>
          <a:xfrm>
            <a:off x="0" y="943428"/>
            <a:ext cx="9144000" cy="130947"/>
          </a:xfrm>
          <a:prstGeom prst="rect">
            <a:avLst/>
          </a:prstGeom>
        </p:spPr>
      </p:pic>
      <p:sp>
        <p:nvSpPr>
          <p:cNvPr id="15" name="Title 3"/>
          <p:cNvSpPr txBox="1">
            <a:spLocks/>
          </p:cNvSpPr>
          <p:nvPr userDrawn="1"/>
        </p:nvSpPr>
        <p:spPr>
          <a:xfrm>
            <a:off x="6706418" y="381262"/>
            <a:ext cx="2098371" cy="1742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" kern="0" spc="100" dirty="0">
                <a:latin typeface="Avenir Black"/>
                <a:cs typeface="Avenir Black"/>
              </a:rPr>
              <a:t>PAGE NUMBER</a:t>
            </a: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706418" y="479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00">
                <a:solidFill>
                  <a:schemeClr val="tx1"/>
                </a:solidFill>
                <a:latin typeface="Chronicle Display Light"/>
              </a:defRPr>
            </a:lvl1pPr>
          </a:lstStyle>
          <a:p>
            <a:fld id="{872B398A-EF09-E242-842D-FF241F6D1D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7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76" r:id="rId3"/>
    <p:sldLayoutId id="2147483678" r:id="rId4"/>
    <p:sldLayoutId id="2147483679" r:id="rId5"/>
    <p:sldLayoutId id="2147483680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factoring.com/catalog/replaceConditionalWithVisitor.html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78608" y="4613422"/>
            <a:ext cx="7383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Chronicle Display Light" pitchFamily="50" charset="0"/>
              </a:rPr>
              <a:t>NoIF</a:t>
            </a:r>
            <a:endParaRPr lang="en-US" sz="3600" b="1" dirty="0">
              <a:latin typeface="Chronicle Display Light" pitchFamily="50" charset="0"/>
            </a:endParaRPr>
          </a:p>
          <a:p>
            <a:r>
              <a:rPr lang="en-US" sz="3600" i="1" dirty="0">
                <a:latin typeface="Chronicle Display Light" pitchFamily="50" charset="0"/>
              </a:rPr>
              <a:t>Writing code without IF</a:t>
            </a:r>
            <a:r>
              <a:rPr lang="mr-IN" sz="3600" i="1" dirty="0">
                <a:latin typeface="Chronicle Display Light" pitchFamily="50" charset="0"/>
              </a:rPr>
              <a:t>…</a:t>
            </a:r>
            <a:r>
              <a:rPr lang="en-GB" sz="3600" i="1" dirty="0">
                <a:latin typeface="Chronicle Display Light" pitchFamily="50" charset="0"/>
              </a:rPr>
              <a:t> </a:t>
            </a:r>
            <a:r>
              <a:rPr lang="en-US" sz="3600" i="1" dirty="0">
                <a:latin typeface="Chronicle Display Light" pitchFamily="50" charset="0"/>
              </a:rPr>
              <a:t>possible</a:t>
            </a:r>
            <a:endParaRPr lang="en-US" sz="2400" i="1" dirty="0">
              <a:latin typeface="Chronicle Display Light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664" y="1411458"/>
            <a:ext cx="5570806" cy="239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5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Singleton </a:t>
            </a:r>
            <a:r>
              <a:rPr lang="en-US" sz="1800" dirty="0" err="1">
                <a:solidFill>
                  <a:schemeClr val="bg1"/>
                </a:solidFill>
              </a:rPr>
              <a:t>antipattern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1787" y="1979802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case of high concurrency systems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1787" y="2349134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we have to protect the method </a:t>
            </a:r>
            <a:r>
              <a:rPr lang="en-US" dirty="0" err="1">
                <a:solidFill>
                  <a:schemeClr val="bg1"/>
                </a:solidFill>
              </a:rPr>
              <a:t>getInstance</a:t>
            </a:r>
            <a:r>
              <a:rPr lang="en-US" dirty="0">
                <a:solidFill>
                  <a:schemeClr val="bg1"/>
                </a:solidFill>
              </a:rPr>
              <a:t>()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87" y="2718466"/>
            <a:ext cx="3340100" cy="1752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100" y="4743752"/>
            <a:ext cx="4787900" cy="1435100"/>
          </a:xfrm>
          <a:prstGeom prst="rect">
            <a:avLst/>
          </a:prstGeom>
        </p:spPr>
      </p:pic>
      <p:cxnSp>
        <p:nvCxnSpPr>
          <p:cNvPr id="9" name="Elbow Connector 8"/>
          <p:cNvCxnSpPr>
            <a:endCxn id="7" idx="1"/>
          </p:cNvCxnSpPr>
          <p:nvPr/>
        </p:nvCxnSpPr>
        <p:spPr>
          <a:xfrm rot="16200000" flipH="1">
            <a:off x="2387051" y="4635252"/>
            <a:ext cx="880835" cy="771263"/>
          </a:xfrm>
          <a:prstGeom prst="bentConnector2">
            <a:avLst/>
          </a:prstGeom>
          <a:ln w="11430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206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579" y="1981899"/>
            <a:ext cx="6951313" cy="3621947"/>
          </a:xfrm>
          <a:prstGeom prst="rect">
            <a:avLst/>
          </a:prstGeom>
        </p:spPr>
      </p:pic>
      <p:sp>
        <p:nvSpPr>
          <p:cNvPr id="6" name="Left Arrow 5"/>
          <p:cNvSpPr/>
          <p:nvPr/>
        </p:nvSpPr>
        <p:spPr>
          <a:xfrm>
            <a:off x="3455445" y="4513277"/>
            <a:ext cx="1460504" cy="627245"/>
          </a:xfrm>
          <a:prstGeom prst="lef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31178" y="2840839"/>
            <a:ext cx="270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billion-dollar mistake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98512" y="3330302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NULL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98512" y="3635099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null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98512" y="4004431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Nothing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98512" y="4373763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nil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198512" y="4678560"/>
            <a:ext cx="812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nullptr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31178" y="2046579"/>
            <a:ext cx="470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Tony Hoare</a:t>
            </a:r>
            <a:r>
              <a:rPr lang="en-US" dirty="0">
                <a:solidFill>
                  <a:schemeClr val="bg1"/>
                </a:solidFill>
              </a:rPr>
              <a:t> invented the null reference in 1965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98511" y="5047892"/>
            <a:ext cx="734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undef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98511" y="536657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None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950" y="3865757"/>
            <a:ext cx="4106333" cy="173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89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6" grpId="0"/>
      <p:bldP spid="8" grpId="0"/>
      <p:bldP spid="9" grpId="0"/>
      <p:bldP spid="10" grpId="0"/>
      <p:bldP spid="12" grpId="1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78" y="3483877"/>
            <a:ext cx="6807200" cy="1752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1178" y="2256639"/>
            <a:ext cx="363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Client must check the return value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31178" y="2779969"/>
            <a:ext cx="347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to avoid null reference exception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82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 </a:t>
            </a:r>
            <a:r>
              <a:rPr lang="en-US" sz="1800" dirty="0" err="1">
                <a:solidFill>
                  <a:schemeClr val="bg1"/>
                </a:solidFill>
              </a:rPr>
              <a:t>javascript</a:t>
            </a:r>
            <a:r>
              <a:rPr lang="en-US" sz="1800" dirty="0">
                <a:solidFill>
                  <a:schemeClr val="bg1"/>
                </a:solidFill>
              </a:rPr>
              <a:t> approach using callbacks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47" y="1713340"/>
            <a:ext cx="7367282" cy="4687460"/>
          </a:xfrm>
          <a:prstGeom prst="rect">
            <a:avLst/>
          </a:prstGeom>
        </p:spPr>
      </p:pic>
      <p:sp>
        <p:nvSpPr>
          <p:cNvPr id="6" name="Line Callout 2 5"/>
          <p:cNvSpPr/>
          <p:nvPr/>
        </p:nvSpPr>
        <p:spPr>
          <a:xfrm>
            <a:off x="5830348" y="1803633"/>
            <a:ext cx="981512" cy="687897"/>
          </a:xfrm>
          <a:prstGeom prst="borderCallout2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Success callback</a:t>
            </a:r>
          </a:p>
        </p:txBody>
      </p:sp>
      <p:sp>
        <p:nvSpPr>
          <p:cNvPr id="8" name="Line Callout 2 7"/>
          <p:cNvSpPr/>
          <p:nvPr/>
        </p:nvSpPr>
        <p:spPr>
          <a:xfrm>
            <a:off x="5830348" y="3109046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6768"/>
              <a:gd name="adj6" fmla="val -51795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Empty</a:t>
            </a:r>
          </a:p>
          <a:p>
            <a:pPr algn="ctr"/>
            <a:r>
              <a:rPr lang="en-US" dirty="0"/>
              <a:t>callback</a:t>
            </a:r>
          </a:p>
        </p:txBody>
      </p:sp>
      <p:sp>
        <p:nvSpPr>
          <p:cNvPr id="9" name="Line Callout 2 8"/>
          <p:cNvSpPr/>
          <p:nvPr/>
        </p:nvSpPr>
        <p:spPr>
          <a:xfrm>
            <a:off x="3315049" y="3073504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744"/>
              <a:gd name="adj6" fmla="val -9453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 return</a:t>
            </a:r>
          </a:p>
        </p:txBody>
      </p:sp>
    </p:spTree>
    <p:extLst>
      <p:ext uri="{BB962C8B-B14F-4D97-AF65-F5344CB8AC3E}">
        <p14:creationId xmlns:p14="http://schemas.microsoft.com/office/powerpoint/2010/main" val="118187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 </a:t>
            </a:r>
            <a:r>
              <a:rPr lang="en-US" sz="1800" dirty="0" err="1">
                <a:solidFill>
                  <a:schemeClr val="bg1"/>
                </a:solidFill>
              </a:rPr>
              <a:t>javascript</a:t>
            </a:r>
            <a:r>
              <a:rPr lang="en-US" sz="1800" dirty="0">
                <a:solidFill>
                  <a:schemeClr val="bg1"/>
                </a:solidFill>
              </a:rPr>
              <a:t> approach from client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36" y="2202109"/>
            <a:ext cx="8026400" cy="2273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96286" y="4919161"/>
            <a:ext cx="1766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callbacks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we remove the IF and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81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814" y="1633989"/>
            <a:ext cx="7071337" cy="462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20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2" y="1965121"/>
            <a:ext cx="8042508" cy="4142064"/>
          </a:xfrm>
          <a:prstGeom prst="rect">
            <a:avLst/>
          </a:prstGeom>
        </p:spPr>
      </p:pic>
      <p:sp>
        <p:nvSpPr>
          <p:cNvPr id="10" name="Line Callout 2 9"/>
          <p:cNvSpPr/>
          <p:nvPr/>
        </p:nvSpPr>
        <p:spPr>
          <a:xfrm>
            <a:off x="4719351" y="2750218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3742"/>
              <a:gd name="adj6" fmla="val -188555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Maybe</a:t>
            </a:r>
          </a:p>
          <a:p>
            <a:pPr algn="ctr"/>
            <a:r>
              <a:rPr lang="en-US" dirty="0"/>
              <a:t>Monad</a:t>
            </a:r>
          </a:p>
        </p:txBody>
      </p:sp>
    </p:spTree>
    <p:extLst>
      <p:ext uri="{BB962C8B-B14F-4D97-AF65-F5344CB8AC3E}">
        <p14:creationId xmlns:p14="http://schemas.microsoft.com/office/powerpoint/2010/main" val="51494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 functional approach from client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6286" y="4919161"/>
            <a:ext cx="2262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maybe monad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we remove the IF and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86" y="1942265"/>
            <a:ext cx="73406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89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99" y="1841500"/>
            <a:ext cx="4279900" cy="4445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66" y="2738967"/>
            <a:ext cx="4792133" cy="238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2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144" y="1133434"/>
            <a:ext cx="4507808" cy="535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353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using switch approach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033" y="1430893"/>
            <a:ext cx="4827364" cy="510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708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using If approach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86" y="2233807"/>
            <a:ext cx="76835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26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OCP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636" y="1401234"/>
            <a:ext cx="6553200" cy="36901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733" y="5413574"/>
            <a:ext cx="6214533" cy="90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46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what’s happen if I add some states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00" y="1562100"/>
            <a:ext cx="2394857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884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considerations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think different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1019" y="1947361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For each action and state we have a string to show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1019" y="2446894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for each key we have value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1019" y="2983409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... and the key could be a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1019" y="3502682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FUNCTION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153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at the end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4" y="1519767"/>
            <a:ext cx="5653372" cy="28744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124" y="4965699"/>
            <a:ext cx="6544209" cy="1559091"/>
          </a:xfrm>
          <a:prstGeom prst="rect">
            <a:avLst/>
          </a:prstGeom>
        </p:spPr>
      </p:pic>
      <p:cxnSp>
        <p:nvCxnSpPr>
          <p:cNvPr id="5" name="Elbow Connector 4"/>
          <p:cNvCxnSpPr>
            <a:stCxn id="9" idx="1"/>
          </p:cNvCxnSpPr>
          <p:nvPr/>
        </p:nvCxnSpPr>
        <p:spPr>
          <a:xfrm rot="10800000">
            <a:off x="702736" y="4394203"/>
            <a:ext cx="796389" cy="1351043"/>
          </a:xfrm>
          <a:prstGeom prst="bentConnector2">
            <a:avLst/>
          </a:prstGeom>
          <a:ln w="107950">
            <a:solidFill>
              <a:srgbClr val="00B0F0"/>
            </a:solidFill>
            <a:headEnd type="triangle" w="med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412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1019" y="1947361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Given an integer number as input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91019" y="2505114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>
                <a:solidFill>
                  <a:schemeClr val="bg1"/>
                </a:solidFill>
              </a:rPr>
              <a:t>fizz</a:t>
            </a:r>
            <a:r>
              <a:rPr lang="en-US" dirty="0">
                <a:solidFill>
                  <a:schemeClr val="bg1"/>
                </a:solidFill>
              </a:rPr>
              <a:t> if the number is divisible  by 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91019" y="2920736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>
                <a:solidFill>
                  <a:schemeClr val="bg1"/>
                </a:solidFill>
              </a:rPr>
              <a:t>buzz </a:t>
            </a:r>
            <a:r>
              <a:rPr lang="en-US" dirty="0">
                <a:solidFill>
                  <a:schemeClr val="bg1"/>
                </a:solidFill>
              </a:rPr>
              <a:t>if the number is divisible  by 5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91019" y="3336358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 err="1">
                <a:solidFill>
                  <a:schemeClr val="bg1"/>
                </a:solidFill>
              </a:rPr>
              <a:t>fizzbuzz</a:t>
            </a:r>
            <a:r>
              <a:rPr lang="en-US" dirty="0">
                <a:solidFill>
                  <a:schemeClr val="bg1"/>
                </a:solidFill>
              </a:rPr>
              <a:t> if the number is divisible  by 3 and 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81592" y="4402592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1,2,fizz,4,buzz,fizz,7,8,fizz,buzz,11,fizz,13,14,fizzbuzz,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5895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 the basic way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436" y="1816624"/>
            <a:ext cx="5689600" cy="372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3467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 improving the If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87" y="2088692"/>
            <a:ext cx="7678498" cy="299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270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and now something change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81592" y="2063739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 err="1">
                <a:solidFill>
                  <a:schemeClr val="bg1"/>
                </a:solidFill>
              </a:rPr>
              <a:t>pazz</a:t>
            </a:r>
            <a:r>
              <a:rPr lang="en-US" b="1" i="1" u="sng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if the number is divisible  by 7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1592" y="2433071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 err="1">
                <a:solidFill>
                  <a:schemeClr val="bg1"/>
                </a:solidFill>
              </a:rPr>
              <a:t>fizzpazz</a:t>
            </a:r>
            <a:r>
              <a:rPr lang="en-US" b="1" i="1" u="sng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if the number is divisible  by 3 and 7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1592" y="2802403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 err="1">
                <a:solidFill>
                  <a:schemeClr val="bg1"/>
                </a:solidFill>
              </a:rPr>
              <a:t>buzzpazz</a:t>
            </a:r>
            <a:r>
              <a:rPr lang="en-US" b="1" i="1" u="sng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if the number is divisible  by 5 and 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1592" y="3235477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 err="1">
                <a:solidFill>
                  <a:schemeClr val="bg1"/>
                </a:solidFill>
              </a:rPr>
              <a:t>fizzbuzzpazz</a:t>
            </a:r>
            <a:r>
              <a:rPr lang="en-US" b="1" i="1" u="sng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if the number is divisible  by 3, 5 and 7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81592" y="4086129"/>
            <a:ext cx="739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35270" y="4686293"/>
            <a:ext cx="516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happen to your previous code</a:t>
            </a:r>
          </a:p>
        </p:txBody>
      </p:sp>
    </p:spTree>
    <p:extLst>
      <p:ext uri="{BB962C8B-B14F-4D97-AF65-F5344CB8AC3E}">
        <p14:creationId xmlns:p14="http://schemas.microsoft.com/office/powerpoint/2010/main" val="338244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347" y="1079046"/>
            <a:ext cx="4345511" cy="5407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1" y="1079045"/>
            <a:ext cx="4055735" cy="20095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5520" y="3478401"/>
            <a:ext cx="3419213" cy="2031325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en-US" b="1" u="sng" dirty="0" err="1">
                <a:solidFill>
                  <a:schemeClr val="bg1"/>
                </a:solidFill>
              </a:rPr>
              <a:t>Cyclomatic</a:t>
            </a:r>
            <a:r>
              <a:rPr lang="en-US" b="1" u="sng" dirty="0">
                <a:solidFill>
                  <a:schemeClr val="bg1"/>
                </a:solidFill>
              </a:rPr>
              <a:t> complexity</a:t>
            </a:r>
            <a:r>
              <a:rPr lang="en-US" dirty="0">
                <a:solidFill>
                  <a:schemeClr val="bg1"/>
                </a:solidFill>
              </a:rPr>
              <a:t> is a software metric, used to indicate the complexity of a program. </a:t>
            </a:r>
          </a:p>
          <a:p>
            <a:r>
              <a:rPr lang="en-US" dirty="0">
                <a:solidFill>
                  <a:schemeClr val="bg1"/>
                </a:solidFill>
              </a:rPr>
              <a:t>It is a quantitative measure of </a:t>
            </a:r>
            <a:r>
              <a:rPr lang="en-US" b="1" u="sng" dirty="0">
                <a:solidFill>
                  <a:schemeClr val="bg1"/>
                </a:solidFill>
              </a:rPr>
              <a:t>the number of linearly independent paths</a:t>
            </a:r>
            <a:r>
              <a:rPr lang="en-US" dirty="0">
                <a:solidFill>
                  <a:schemeClr val="bg1"/>
                </a:solidFill>
              </a:rPr>
              <a:t> through a program's source code.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3005667" y="1397000"/>
            <a:ext cx="1549400" cy="1955800"/>
          </a:xfrm>
          <a:prstGeom prst="straightConnector1">
            <a:avLst/>
          </a:prstGeom>
          <a:ln w="20955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21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 the right way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86" y="1768050"/>
            <a:ext cx="74803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966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for swift lovers…fully functional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D6BF0C-41D4-4147-8AD8-950B40C68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586" y="1747158"/>
            <a:ext cx="63373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0965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Polymorphism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82" y="1719457"/>
            <a:ext cx="6957307" cy="42926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3632200" y="3014133"/>
            <a:ext cx="1557867" cy="1007534"/>
          </a:xfrm>
          <a:prstGeom prst="straightConnector1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674533" y="3838106"/>
            <a:ext cx="1557867" cy="1007534"/>
          </a:xfrm>
          <a:prstGeom prst="straightConnector1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320" y="1249557"/>
            <a:ext cx="293502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51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Polymorphism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design error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169" y="1655235"/>
            <a:ext cx="6460134" cy="3390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02" y="5046135"/>
            <a:ext cx="7069667" cy="147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11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Polymorphism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the abstract way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534" y="1555536"/>
            <a:ext cx="4385733" cy="483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7704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Polymorphism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the abstract way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936" y="2322707"/>
            <a:ext cx="65786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8336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GB" sz="1800" dirty="0">
                <a:solidFill>
                  <a:schemeClr val="bg1"/>
                </a:solidFill>
              </a:rPr>
              <a:t>the unknown design pattern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233" y="1642533"/>
            <a:ext cx="4703234" cy="473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62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GB" sz="1800" dirty="0">
                <a:solidFill>
                  <a:schemeClr val="bg1"/>
                </a:solidFill>
              </a:rPr>
              <a:t>a concrete example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in our WCS magic world!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33" y="1490133"/>
            <a:ext cx="4436533" cy="1908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365" y="2025484"/>
            <a:ext cx="4601741" cy="21886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234" y="2676684"/>
            <a:ext cx="4237566" cy="388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471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the basic way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33" y="1584325"/>
            <a:ext cx="4864100" cy="1193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734" y="2544523"/>
            <a:ext cx="5918200" cy="1181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33" y="3517648"/>
            <a:ext cx="4559300" cy="1447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983" y="4517202"/>
            <a:ext cx="54737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56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the basic way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801" y="1485900"/>
            <a:ext cx="4013200" cy="2021391"/>
          </a:xfrm>
          <a:prstGeom prst="rect">
            <a:avLst/>
          </a:prstGeom>
        </p:spPr>
      </p:pic>
      <p:cxnSp>
        <p:nvCxnSpPr>
          <p:cNvPr id="10" name="Elbow Connector 9"/>
          <p:cNvCxnSpPr/>
          <p:nvPr/>
        </p:nvCxnSpPr>
        <p:spPr>
          <a:xfrm flipV="1">
            <a:off x="1473203" y="2328333"/>
            <a:ext cx="2269064" cy="1447802"/>
          </a:xfrm>
          <a:prstGeom prst="bentConnector3">
            <a:avLst>
              <a:gd name="adj1" fmla="val 373"/>
            </a:avLst>
          </a:prstGeom>
          <a:ln w="107950">
            <a:solidFill>
              <a:srgbClr val="00B0F0"/>
            </a:solidFill>
            <a:headEnd type="triangle" w="med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2" y="3856911"/>
            <a:ext cx="5105398" cy="8350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466" y="5041575"/>
            <a:ext cx="4648200" cy="1552697"/>
          </a:xfrm>
          <a:prstGeom prst="rect">
            <a:avLst/>
          </a:prstGeom>
        </p:spPr>
      </p:pic>
      <p:cxnSp>
        <p:nvCxnSpPr>
          <p:cNvPr id="20" name="Elbow Connector 19"/>
          <p:cNvCxnSpPr/>
          <p:nvPr/>
        </p:nvCxnSpPr>
        <p:spPr>
          <a:xfrm rot="16200000" flipV="1">
            <a:off x="5969961" y="3369141"/>
            <a:ext cx="2223243" cy="971366"/>
          </a:xfrm>
          <a:prstGeom prst="bentConnector3">
            <a:avLst>
              <a:gd name="adj1" fmla="val 101030"/>
            </a:avLst>
          </a:prstGeom>
          <a:ln w="107950">
            <a:solidFill>
              <a:srgbClr val="00B0F0"/>
            </a:solidFill>
            <a:headEnd type="triangle" w="med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509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46059" y="1079046"/>
            <a:ext cx="8401246" cy="5407023"/>
          </a:xfrm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93" y="1079047"/>
            <a:ext cx="6849485" cy="540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567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think different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improve your code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78" y="2046579"/>
            <a:ext cx="5294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Apply the VISTOR pattern to remove conditional code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44" y="2795455"/>
            <a:ext cx="4622800" cy="1282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44" y="4457699"/>
            <a:ext cx="44196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355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think different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improve your code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31178" y="2046579"/>
            <a:ext cx="3712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Implementing the </a:t>
            </a:r>
            <a:r>
              <a:rPr lang="en-US" b="1" dirty="0" err="1">
                <a:solidFill>
                  <a:schemeClr val="bg1"/>
                </a:solidFill>
              </a:rPr>
              <a:t>IVisitor</a:t>
            </a:r>
            <a:r>
              <a:rPr lang="en-US" dirty="0">
                <a:solidFill>
                  <a:schemeClr val="bg1"/>
                </a:solidFill>
              </a:rPr>
              <a:t> interface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0" y="2933700"/>
            <a:ext cx="6032500" cy="977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0" y="4135967"/>
            <a:ext cx="59944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04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think different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improve your code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31178" y="2046579"/>
            <a:ext cx="3863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Implementing the </a:t>
            </a:r>
            <a:r>
              <a:rPr lang="en-US" b="1" dirty="0" err="1">
                <a:solidFill>
                  <a:schemeClr val="bg1"/>
                </a:solidFill>
              </a:rPr>
              <a:t>IElement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interface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636" y="2603499"/>
            <a:ext cx="5283200" cy="1765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936" y="4674550"/>
            <a:ext cx="5295900" cy="16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think different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improve your code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2150" y="1953446"/>
            <a:ext cx="2323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And finally use them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39795" y="4991030"/>
            <a:ext cx="597888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Where’s the SWITCH 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885" y="2828231"/>
            <a:ext cx="5373031" cy="159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9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 err="1"/>
              <a:t>NoIF</a:t>
            </a:r>
            <a:endParaRPr lang="en-US" sz="24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Chronicle Display" pitchFamily="50" charset="0"/>
              </a:rPr>
              <a:t>Let programming language functional extension help you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Chronicle Display" pitchFamily="50" charset="0"/>
              </a:rPr>
              <a:t>Use a dictionary of objects when possible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Chronicle Display" pitchFamily="50" charset="0"/>
              </a:rPr>
              <a:t>Replace conditional with polymorphism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Chronicle Display" pitchFamily="50" charset="0"/>
              </a:rPr>
              <a:t>Use dependency injection to resolve the right concrete instance instead of passing flags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Chronicle Display" pitchFamily="50" charset="0"/>
              </a:rPr>
              <a:t>Replace conditional with visitor (</a:t>
            </a:r>
            <a:r>
              <a:rPr lang="en-GB" sz="1600" dirty="0">
                <a:latin typeface="Chronicle Display" pitchFamily="50" charset="0"/>
                <a:hlinkClick r:id="rId3"/>
              </a:rPr>
              <a:t>http://www.refactoring.com/catalog/replaceConditionalWithVisitor.html</a:t>
            </a:r>
            <a:r>
              <a:rPr lang="en-GB" sz="1600" dirty="0">
                <a:latin typeface="Chronicle Display" pitchFamily="50" charset="0"/>
              </a:rPr>
              <a:t>)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7913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347" y="1079046"/>
            <a:ext cx="4345511" cy="5407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1" y="1079045"/>
            <a:ext cx="4055735" cy="200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789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3" y="1124177"/>
            <a:ext cx="4373033" cy="21738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852" y="2650067"/>
            <a:ext cx="5152032" cy="22440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63" y="4894133"/>
            <a:ext cx="6470204" cy="1505313"/>
          </a:xfrm>
          <a:prstGeom prst="rect">
            <a:avLst/>
          </a:prstGeom>
        </p:spPr>
      </p:pic>
      <p:cxnSp>
        <p:nvCxnSpPr>
          <p:cNvPr id="9" name="Elbow Connector 8"/>
          <p:cNvCxnSpPr>
            <a:endCxn id="6" idx="0"/>
          </p:cNvCxnSpPr>
          <p:nvPr/>
        </p:nvCxnSpPr>
        <p:spPr>
          <a:xfrm>
            <a:off x="4701646" y="1307155"/>
            <a:ext cx="1387222" cy="1342912"/>
          </a:xfrm>
          <a:prstGeom prst="bentConnector2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1"/>
          </p:cNvCxnSpPr>
          <p:nvPr/>
        </p:nvCxnSpPr>
        <p:spPr>
          <a:xfrm rot="10800000" flipV="1">
            <a:off x="2405868" y="3772100"/>
            <a:ext cx="1106984" cy="1119960"/>
          </a:xfrm>
          <a:prstGeom prst="bentConnector2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809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1079046"/>
            <a:ext cx="8796637" cy="568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70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/>
              <a:t>…</a:t>
            </a:r>
            <a:endParaRPr lang="en-US" sz="24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u="sng" dirty="0">
              <a:latin typeface="Chronicle Display" pitchFamily="50" charset="0"/>
            </a:endParaRPr>
          </a:p>
          <a:p>
            <a:endParaRPr lang="en-GB" sz="24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Chronicle Display" pitchFamily="50" charset="0"/>
              </a:rPr>
              <a:t>Analyse six code snippets with IF and SWITCH statements.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Chronicle Display" pitchFamily="50" charset="0"/>
              </a:rPr>
              <a:t>Try to approach using a different point of view.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Chronicle Display" pitchFamily="50" charset="0"/>
              </a:rPr>
              <a:t>Understand why the new solution is better then the first one.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356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/>
              <a:t>…</a:t>
            </a:r>
            <a:endParaRPr lang="en-US" sz="24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621372" y="1564849"/>
            <a:ext cx="821074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u="sng" dirty="0">
              <a:latin typeface="Chronicle Display" pitchFamily="50" charset="0"/>
            </a:endParaRPr>
          </a:p>
          <a:p>
            <a:endParaRPr lang="en-GB" sz="24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>
                <a:latin typeface="Chronicle Display" pitchFamily="50" charset="0"/>
              </a:rPr>
              <a:t>Singleton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>
                <a:latin typeface="Chronicle Display" pitchFamily="50" charset="0"/>
              </a:rPr>
              <a:t>Return null</a:t>
            </a:r>
          </a:p>
          <a:p>
            <a:pPr marL="285750" indent="-285750">
              <a:buFontTx/>
              <a:buChar char="-"/>
            </a:pPr>
            <a:endParaRPr lang="en-GB" sz="24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 err="1">
                <a:latin typeface="Chronicle Display" pitchFamily="50" charset="0"/>
              </a:rPr>
              <a:t>Enums</a:t>
            </a:r>
            <a:endParaRPr lang="en-GB" sz="24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24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 err="1">
                <a:latin typeface="Chronicle Display" pitchFamily="50" charset="0"/>
              </a:rPr>
              <a:t>FizzBuzz</a:t>
            </a:r>
            <a:endParaRPr lang="en-GB" sz="24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>
                <a:latin typeface="Chronicle Display" pitchFamily="50" charset="0"/>
              </a:rPr>
              <a:t>Polymorphism</a:t>
            </a:r>
          </a:p>
          <a:p>
            <a:pPr marL="285750" indent="-285750">
              <a:buFontTx/>
              <a:buChar char="-"/>
            </a:pPr>
            <a:endParaRPr lang="en-GB" sz="24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>
                <a:latin typeface="Chronicle Display" pitchFamily="50" charset="0"/>
              </a:rPr>
              <a:t>Visitor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084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Singleton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98" y="1887639"/>
            <a:ext cx="5676900" cy="4076700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1828800" y="4043493"/>
            <a:ext cx="1087464" cy="520118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64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Singleton how to improve your code</a:t>
            </a:r>
            <a:r>
              <a:rPr lang="en-GB" sz="1800" dirty="0">
                <a:solidFill>
                  <a:schemeClr val="bg1"/>
                </a:solidFill>
              </a:rPr>
              <a:t>...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1787" y="1979802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Move into functional world where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1786" y="2409039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functions are first-class citizen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1785" y="2840411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so I can write something like this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85" y="3460664"/>
            <a:ext cx="38989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31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Singleton revisited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345" y="1180146"/>
            <a:ext cx="3982402" cy="5371222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2277534" y="5655733"/>
            <a:ext cx="1109133" cy="440267"/>
          </a:xfrm>
          <a:prstGeom prst="rightArrow">
            <a:avLst/>
          </a:prstGeom>
          <a:gradFill>
            <a:gsLst>
              <a:gs pos="0">
                <a:srgbClr val="00B0F0"/>
              </a:gs>
              <a:gs pos="99000">
                <a:srgbClr val="00B0F0"/>
              </a:gs>
            </a:gsLst>
          </a:gra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76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Layout">
  <a:themeElements>
    <a:clrScheme name="YNAP Colours">
      <a:dk1>
        <a:srgbClr val="000000"/>
      </a:dk1>
      <a:lt1>
        <a:srgbClr val="FFFFFF"/>
      </a:lt1>
      <a:dk2>
        <a:srgbClr val="999999"/>
      </a:dk2>
      <a:lt2>
        <a:srgbClr val="CCCCCC"/>
      </a:lt2>
      <a:accent1>
        <a:srgbClr val="FFF454"/>
      </a:accent1>
      <a:accent2>
        <a:srgbClr val="A5DCFA"/>
      </a:accent2>
      <a:accent3>
        <a:srgbClr val="CCCCCC"/>
      </a:accent3>
      <a:accent4>
        <a:srgbClr val="CBBE45"/>
      </a:accent4>
      <a:accent5>
        <a:srgbClr val="FFFBC9"/>
      </a:accent5>
      <a:accent6>
        <a:srgbClr val="6B8EA2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16604</TotalTime>
  <Words>732</Words>
  <Application>Microsoft Macintosh PowerPoint</Application>
  <PresentationFormat>On-screen Show (4:3)</PresentationFormat>
  <Paragraphs>181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Arial</vt:lpstr>
      <vt:lpstr>Avenir Black</vt:lpstr>
      <vt:lpstr>Avenir Book</vt:lpstr>
      <vt:lpstr>Calibri</vt:lpstr>
      <vt:lpstr>Chronicle Display</vt:lpstr>
      <vt:lpstr>Chronicle Display Light</vt:lpstr>
      <vt:lpstr>Mangal</vt:lpstr>
      <vt:lpstr>Layout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Net-a-porter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hvuyuy</dc:title>
  <dc:creator>Ceila Armitage</dc:creator>
  <cp:lastModifiedBy>Microsoft Office User</cp:lastModifiedBy>
  <cp:revision>401</cp:revision>
  <dcterms:created xsi:type="dcterms:W3CDTF">2015-09-22T11:57:21Z</dcterms:created>
  <dcterms:modified xsi:type="dcterms:W3CDTF">2019-06-18T17:11:24Z</dcterms:modified>
</cp:coreProperties>
</file>